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59" r:id="rId3"/>
    <p:sldId id="260" r:id="rId4"/>
    <p:sldId id="265" r:id="rId5"/>
    <p:sldId id="266" r:id="rId6"/>
    <p:sldId id="263" r:id="rId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140E1C8E-80F0-4947-BE58-46716117AEA4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66" tIns="46583" rIns="93166" bIns="4658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2982119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3" y="8829966"/>
            <a:ext cx="2982119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D8AEB9FE-8DE4-485B-8CAC-9FE274EE1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r>
              <a:rPr lang="en-US" baseline="0" dirty="0" smtClean="0"/>
              <a:t> of removal – (self-explanatory) breathers are cheaper than oil filtration systems</a:t>
            </a:r>
          </a:p>
          <a:p>
            <a:r>
              <a:rPr lang="en-US" baseline="0" dirty="0" smtClean="0"/>
              <a:t>Cont. Leading Cause – refer to the </a:t>
            </a:r>
            <a:r>
              <a:rPr lang="en-US" baseline="0" dirty="0" err="1" smtClean="0"/>
              <a:t>Natl</a:t>
            </a:r>
            <a:r>
              <a:rPr lang="en-US" baseline="0" dirty="0" smtClean="0"/>
              <a:t> Research Council of Canada in the box on the right</a:t>
            </a:r>
          </a:p>
          <a:p>
            <a:r>
              <a:rPr lang="en-US" baseline="0" dirty="0" smtClean="0"/>
              <a:t>Turn the 80% around and explain that if 80% of the wear is due to contamination, that means only 20% of the money spent on the machine is being productive.</a:t>
            </a:r>
          </a:p>
          <a:p>
            <a:r>
              <a:rPr lang="en-US" baseline="0" dirty="0" smtClean="0"/>
              <a:t>The SKF quote is directed at Journal bearings.  Journal bearings, if properly lubricated, never make metal-to-metal contact.  If the bearing is sized correctly and the oil kept clean, it can last forever.</a:t>
            </a:r>
          </a:p>
          <a:p>
            <a:r>
              <a:rPr lang="en-US" baseline="0" dirty="0" smtClean="0"/>
              <a:t>Lastly, the GM/SAE stat is for a small-block 350.  The motor lasted 8 times longer on the test stand by simply changing the oil filter.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9051F-DFBF-4BD7-B302-E4F90E61995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9615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52F361-3D91-4B1C-B3BA-926403F9DCE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7586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Gulf Coast Bearings Training Materials</a:t>
            </a:r>
          </a:p>
        </p:txBody>
      </p:sp>
      <p:sp>
        <p:nvSpPr>
          <p:cNvPr id="67587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Des-Case Corporation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3897514" y="8829675"/>
            <a:ext cx="2982741" cy="465138"/>
          </a:xfrm>
          <a:prstGeom prst="rect">
            <a:avLst/>
          </a:prstGeom>
          <a:noFill/>
        </p:spPr>
        <p:txBody>
          <a:bodyPr lIns="92150" tIns="46076" rIns="92150" bIns="46076" anchor="b"/>
          <a:lstStyle/>
          <a:p>
            <a:pPr algn="r">
              <a:defRPr/>
            </a:pPr>
            <a:fld id="{D80D48C2-189A-46B2-BC48-FDBB6914C028}" type="slidenum">
              <a:rPr lang="en-US" b="0">
                <a:latin typeface="+mn-lt"/>
              </a:rPr>
              <a:pPr algn="r">
                <a:defRPr/>
              </a:pPr>
              <a:t>4</a:t>
            </a:fld>
            <a:endParaRPr lang="en-US" b="0" dirty="0">
              <a:latin typeface="+mn-lt"/>
            </a:endParaRPr>
          </a:p>
        </p:txBody>
      </p:sp>
      <p:sp>
        <p:nvSpPr>
          <p:cNvPr id="675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97514" y="8829675"/>
            <a:ext cx="2982741" cy="4651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50" tIns="46076" rIns="92150" bIns="46076" anchor="b"/>
          <a:lstStyle/>
          <a:p>
            <a:pPr algn="r">
              <a:defRPr/>
            </a:pPr>
            <a:fld id="{6800BC0F-ADA9-4C17-BA77-55CFE9664C5D}" type="slidenum">
              <a:rPr lang="en-US" b="0">
                <a:latin typeface="+mn-lt"/>
              </a:rPr>
              <a:pPr algn="r">
                <a:defRPr/>
              </a:pPr>
              <a:t>4</a:t>
            </a:fld>
            <a:endParaRPr lang="en-US" b="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75A31D-DA21-47E6-B7E0-51BD04282EC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8610" name="Header Placeholder 1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Gulf Coast Bearings Training Materials</a:t>
            </a:r>
          </a:p>
        </p:txBody>
      </p:sp>
      <p:sp>
        <p:nvSpPr>
          <p:cNvPr id="68611" name="Footer Placeholder 5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Des-Case Corporation</a:t>
            </a: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3897514" y="8829675"/>
            <a:ext cx="2982741" cy="465138"/>
          </a:xfrm>
          <a:prstGeom prst="rect">
            <a:avLst/>
          </a:prstGeom>
          <a:noFill/>
        </p:spPr>
        <p:txBody>
          <a:bodyPr lIns="92150" tIns="46076" rIns="92150" bIns="46076" anchor="b"/>
          <a:lstStyle/>
          <a:p>
            <a:pPr algn="r">
              <a:defRPr/>
            </a:pPr>
            <a:fld id="{EE142DCF-B61E-4C67-B937-BA371B5C2F97}" type="slidenum">
              <a:rPr lang="en-US" b="0">
                <a:latin typeface="+mn-lt"/>
              </a:rPr>
              <a:pPr algn="r">
                <a:defRPr/>
              </a:pPr>
              <a:t>5</a:t>
            </a:fld>
            <a:endParaRPr lang="en-US" b="0" dirty="0">
              <a:latin typeface="+mn-lt"/>
            </a:endParaRPr>
          </a:p>
        </p:txBody>
      </p:sp>
      <p:sp>
        <p:nvSpPr>
          <p:cNvPr id="686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97514" y="8829675"/>
            <a:ext cx="2982741" cy="4651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50" tIns="46076" rIns="92150" bIns="46076" anchor="b"/>
          <a:lstStyle/>
          <a:p>
            <a:pPr algn="r">
              <a:defRPr/>
            </a:pPr>
            <a:fld id="{3C118465-888C-4239-834D-81588D62A359}" type="slidenum">
              <a:rPr lang="en-US" b="0">
                <a:latin typeface="+mn-lt"/>
              </a:rPr>
              <a:pPr algn="r">
                <a:defRPr/>
              </a:pPr>
              <a:t>5</a:t>
            </a:fld>
            <a:endParaRPr lang="en-US" b="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A0DDD9-A3E6-4B3F-BCF8-103D971B37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6FECD-4397-4414-8BD5-1E7971FEBA75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2110-99C5-4FC5-9AFB-C7152CEEBC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81940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Contamination Control Solutions</a:t>
            </a:r>
            <a:br>
              <a:rPr lang="en-US" dirty="0" smtClean="0"/>
            </a:br>
            <a:r>
              <a:rPr lang="en-US" dirty="0" smtClean="0"/>
              <a:t>	Breather Filters</a:t>
            </a:r>
            <a:br>
              <a:rPr lang="en-US" dirty="0" smtClean="0"/>
            </a:br>
            <a:r>
              <a:rPr lang="en-US" dirty="0" smtClean="0"/>
              <a:t>	Oil Filtration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4953000"/>
            <a:ext cx="35052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/>
              <a:t>Wes Jones</a:t>
            </a:r>
          </a:p>
          <a:p>
            <a:pPr algn="l"/>
            <a:r>
              <a:rPr lang="en-US" dirty="0" smtClean="0"/>
              <a:t>General Sales Manager</a:t>
            </a:r>
          </a:p>
          <a:p>
            <a:pPr algn="l"/>
            <a:r>
              <a:rPr lang="en-US" dirty="0" smtClean="0"/>
              <a:t>Beach Filter Products</a:t>
            </a:r>
          </a:p>
          <a:p>
            <a:pPr algn="l"/>
            <a:r>
              <a:rPr lang="en-US" dirty="0" smtClean="0"/>
              <a:t>Hanover, PA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62000"/>
            <a:ext cx="4038600" cy="1173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Contamination Control Business Growing over 25%/Year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75% of equipment failures due to lubricant contamination. </a:t>
            </a:r>
          </a:p>
          <a:p>
            <a:pPr lvl="1"/>
            <a:r>
              <a:rPr lang="en-US" dirty="0" smtClean="0"/>
              <a:t>Water &amp; particle contamination source: </a:t>
            </a:r>
          </a:p>
          <a:p>
            <a:pPr lvl="2"/>
            <a:r>
              <a:rPr lang="en-US" dirty="0" smtClean="0"/>
              <a:t>70% through oil reservoir breather/filler cap</a:t>
            </a:r>
          </a:p>
          <a:p>
            <a:pPr lvl="2"/>
            <a:r>
              <a:rPr lang="en-US" dirty="0" smtClean="0"/>
              <a:t>30% from new lubricant</a:t>
            </a:r>
          </a:p>
          <a:p>
            <a:r>
              <a:rPr lang="en-US" dirty="0" smtClean="0"/>
              <a:t>Lubricant Contamination can be controlled</a:t>
            </a:r>
          </a:p>
          <a:p>
            <a:pPr lvl="1"/>
            <a:r>
              <a:rPr lang="en-US" dirty="0" smtClean="0"/>
              <a:t>Filter new oil before use</a:t>
            </a:r>
          </a:p>
          <a:p>
            <a:pPr lvl="1"/>
            <a:r>
              <a:rPr lang="en-US" dirty="0" smtClean="0"/>
              <a:t>Keep it clean and dry with a breather filter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599" y="6356350"/>
            <a:ext cx="4288972" cy="365125"/>
          </a:xfrm>
        </p:spPr>
        <p:txBody>
          <a:bodyPr/>
          <a:lstStyle/>
          <a:p>
            <a:pPr algn="l"/>
            <a:r>
              <a:rPr lang="en-US" sz="2000" dirty="0" smtClean="0"/>
              <a:t>Beach Filter </a:t>
            </a:r>
            <a:r>
              <a:rPr lang="en-US" sz="2000" dirty="0" smtClean="0"/>
              <a:t>Products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4368-04C7-B84F-8855-3401BD2BEBF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32118" y="1094472"/>
            <a:ext cx="12743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Why?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5638800" cy="365125"/>
          </a:xfrm>
        </p:spPr>
        <p:txBody>
          <a:bodyPr/>
          <a:lstStyle/>
          <a:p>
            <a:pPr algn="l">
              <a:defRPr/>
            </a:pPr>
            <a:r>
              <a:rPr lang="en-US" sz="2000" dirty="0" smtClean="0">
                <a:solidFill>
                  <a:prstClr val="white"/>
                </a:solidFill>
              </a:rPr>
              <a:t>Beach Filter Products - Confidential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8EB3D-7797-4098-9CF7-7E0859273EE2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09800" y="914399"/>
            <a:ext cx="3657600" cy="506890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/>
            <a:r>
              <a:rPr lang="en-US" sz="2400" dirty="0" smtClean="0"/>
              <a:t>Lubricant contamination is a leading cause of machinery failure</a:t>
            </a:r>
          </a:p>
          <a:p>
            <a:pPr marL="173038" indent="-173038"/>
            <a:r>
              <a:rPr lang="en-US" sz="2400" dirty="0" smtClean="0"/>
              <a:t>Cost of removal = 10X cost of prevention</a:t>
            </a:r>
          </a:p>
          <a:p>
            <a:pPr marL="173038" indent="-173038"/>
            <a:r>
              <a:rPr lang="en-US" sz="2400" u="sng" dirty="0" smtClean="0"/>
              <a:t>Contamination</a:t>
            </a:r>
            <a:r>
              <a:rPr lang="en-US" sz="2400" dirty="0" smtClean="0"/>
              <a:t> is responsible for as much as 75% of the wear that leads to mechanical failure</a:t>
            </a:r>
          </a:p>
          <a:p>
            <a:pPr>
              <a:buFont typeface="Arial" pitchFamily="34" charset="0"/>
              <a:buNone/>
            </a:pPr>
            <a:r>
              <a:rPr lang="en-US" sz="2400" dirty="0" smtClean="0"/>
              <a:t>	- 70% enters through the breather cap</a:t>
            </a:r>
          </a:p>
          <a:p>
            <a:pPr>
              <a:buFont typeface="Arial" pitchFamily="34" charset="0"/>
              <a:buNone/>
            </a:pPr>
            <a:r>
              <a:rPr lang="en-US" sz="2400" dirty="0" smtClean="0"/>
              <a:t>	- 30% from new oil</a:t>
            </a: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304800" y="22860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800" dirty="0" smtClean="0">
                <a:latin typeface="Calibri" pitchFamily="34" charset="0"/>
              </a:rPr>
              <a:t>The Problem We Help Solve – Contamination</a:t>
            </a:r>
          </a:p>
          <a:p>
            <a:endParaRPr lang="en-US" sz="28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5029200"/>
            <a:ext cx="3048000" cy="95410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chemeClr val="bg1"/>
                </a:solidFill>
                <a:latin typeface="+mn-lt"/>
              </a:rPr>
              <a:t>Proactive, Holistic Approach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867400" y="838200"/>
            <a:ext cx="30480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b="0" dirty="0">
                <a:latin typeface="+mn-lt"/>
              </a:rPr>
              <a:t>Particles cause 82% of wear in the 6 main industrial sectors in Canada</a:t>
            </a:r>
            <a:br>
              <a:rPr lang="en-US" sz="1800" b="0" dirty="0">
                <a:latin typeface="+mn-lt"/>
              </a:rPr>
            </a:br>
            <a:r>
              <a:rPr lang="en-US" sz="1800" b="0" dirty="0">
                <a:latin typeface="+mn-lt"/>
              </a:rPr>
              <a:t>– </a:t>
            </a:r>
            <a:r>
              <a:rPr lang="en-US" sz="1400" b="0" i="1" dirty="0">
                <a:latin typeface="+mn-lt"/>
              </a:rPr>
              <a:t>National Research Council of Canada</a:t>
            </a:r>
            <a:endParaRPr lang="en-US" sz="1800" b="0" i="1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b="0" dirty="0">
                <a:latin typeface="+mn-lt"/>
              </a:rPr>
              <a:t>“Bearings can have an infinite life when particles larger than the lubricant film are removed.”</a:t>
            </a:r>
            <a:br>
              <a:rPr lang="en-US" sz="1800" b="0" dirty="0">
                <a:latin typeface="+mn-lt"/>
              </a:rPr>
            </a:br>
            <a:r>
              <a:rPr lang="en-US" sz="1400" b="0" i="1" dirty="0">
                <a:latin typeface="+mn-lt"/>
              </a:rPr>
              <a:t>– SKF</a:t>
            </a:r>
            <a:endParaRPr lang="en-US" sz="1800" b="0" i="1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b="0" dirty="0">
                <a:latin typeface="+mn-lt"/>
              </a:rPr>
              <a:t>“Compared to 40-micron filtration…wear was reduced 70% with 15-micron filtration.” </a:t>
            </a:r>
            <a:br>
              <a:rPr lang="en-US" sz="1800" b="0" dirty="0">
                <a:latin typeface="+mn-lt"/>
              </a:rPr>
            </a:br>
            <a:r>
              <a:rPr lang="en-US" sz="1400" b="0" i="1" dirty="0">
                <a:latin typeface="+mn-lt"/>
              </a:rPr>
              <a:t>– General Motors through SAE</a:t>
            </a:r>
            <a:endParaRPr lang="en-US" sz="1800" b="0" i="1" dirty="0">
              <a:latin typeface="+mn-lt"/>
            </a:endParaRPr>
          </a:p>
        </p:txBody>
      </p:sp>
      <p:pic>
        <p:nvPicPr>
          <p:cNvPr id="8" name="Picture 3" descr="dirty_oi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267200"/>
            <a:ext cx="2057400" cy="1535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INR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020618"/>
            <a:ext cx="2057400" cy="143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2565461"/>
            <a:ext cx="2057400" cy="15493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" name="Footer Placeholder 7"/>
          <p:cNvSpPr txBox="1">
            <a:spLocks/>
          </p:cNvSpPr>
          <p:nvPr/>
        </p:nvSpPr>
        <p:spPr bwMode="auto">
          <a:xfrm>
            <a:off x="228599" y="6356350"/>
            <a:ext cx="5453743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Beach Filter Products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328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4516" name="Rectangle 15"/>
          <p:cNvSpPr>
            <a:spLocks noChangeArrowheads="1"/>
          </p:cNvSpPr>
          <p:nvPr/>
        </p:nvSpPr>
        <p:spPr bwMode="auto">
          <a:xfrm>
            <a:off x="304800" y="22860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800" dirty="0" smtClean="0">
                <a:latin typeface="Calibri" pitchFamily="34" charset="0"/>
              </a:rPr>
              <a:t>Cleaner Oil = Up to 10X Better </a:t>
            </a:r>
            <a:r>
              <a:rPr lang="en-US" sz="2800" dirty="0">
                <a:latin typeface="Calibri" pitchFamily="34" charset="0"/>
              </a:rPr>
              <a:t>Reliability</a:t>
            </a:r>
          </a:p>
        </p:txBody>
      </p:sp>
      <p:graphicFrame>
        <p:nvGraphicFramePr>
          <p:cNvPr id="64514" name="Object 8"/>
          <p:cNvGraphicFramePr>
            <a:graphicFrameLocks noChangeAspect="1"/>
          </p:cNvGraphicFramePr>
          <p:nvPr/>
        </p:nvGraphicFramePr>
        <p:xfrm>
          <a:off x="152400" y="957263"/>
          <a:ext cx="8639175" cy="4657725"/>
        </p:xfrm>
        <a:graphic>
          <a:graphicData uri="http://schemas.openxmlformats.org/presentationml/2006/ole">
            <p:oleObj spid="_x0000_s21506" name="Worksheet" r:id="rId4" imgW="8639057" imgH="4962448" progId="Excel.Sheet.8">
              <p:embed/>
            </p:oleObj>
          </a:graphicData>
        </a:graphic>
      </p:graphicFrame>
      <p:sp>
        <p:nvSpPr>
          <p:cNvPr id="64517" name="Text Box 6"/>
          <p:cNvSpPr txBox="1">
            <a:spLocks noChangeArrowheads="1"/>
          </p:cNvSpPr>
          <p:nvPr/>
        </p:nvSpPr>
        <p:spPr bwMode="auto">
          <a:xfrm>
            <a:off x="152400" y="5638800"/>
            <a:ext cx="441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© Copyright Noria Corporation, used with permission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04800" y="2968625"/>
            <a:ext cx="400050" cy="200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389563" y="650875"/>
            <a:ext cx="201612" cy="339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Frame 15"/>
          <p:cNvSpPr/>
          <p:nvPr/>
        </p:nvSpPr>
        <p:spPr>
          <a:xfrm>
            <a:off x="5051425" y="2768600"/>
            <a:ext cx="827088" cy="4794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4343400" y="6429375"/>
            <a:ext cx="3810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E54DEE8-BD75-4875-8F24-66CB9CC27244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140450"/>
            <a:ext cx="2895600" cy="365125"/>
          </a:xfrm>
          <a:ln>
            <a:miter lim="800000"/>
            <a:headEnd/>
            <a:tailEnd/>
          </a:ln>
        </p:spPr>
        <p:txBody>
          <a:bodyPr rtlCol="0"/>
          <a:lstStyle/>
          <a:p>
            <a:pPr algn="l">
              <a:defRPr/>
            </a:pPr>
            <a:r>
              <a:rPr lang="en-US" dirty="0" smtClean="0">
                <a:latin typeface="+mn-lt"/>
              </a:rPr>
              <a:t>Beach Filter </a:t>
            </a:r>
            <a:r>
              <a:rPr lang="en-US" dirty="0" smtClean="0">
                <a:latin typeface="+mn-lt"/>
              </a:rPr>
              <a:t>Products</a:t>
            </a:r>
            <a:endParaRPr lang="en-US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" y="6138863"/>
            <a:ext cx="2143125" cy="719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34119" y="5584865"/>
            <a:ext cx="4963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Example: Improve particulate level from ISO code 21/18 to 14/11 </a:t>
            </a:r>
          </a:p>
          <a:p>
            <a:r>
              <a:rPr lang="en-US" sz="1400" dirty="0" smtClean="0"/>
              <a:t>                  Rolling Element bearings get 4.5 times more service life</a:t>
            </a:r>
            <a:endParaRPr lang="en-US" sz="16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65540" name="Rectangle 15"/>
          <p:cNvSpPr>
            <a:spLocks noChangeArrowheads="1"/>
          </p:cNvSpPr>
          <p:nvPr/>
        </p:nvSpPr>
        <p:spPr bwMode="auto">
          <a:xfrm>
            <a:off x="304800" y="22860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2800">
                <a:latin typeface="Calibri" pitchFamily="34" charset="0"/>
              </a:rPr>
              <a:t>Less Water = Longer Equipment &amp; Lubricant Life</a:t>
            </a:r>
          </a:p>
        </p:txBody>
      </p:sp>
      <p:sp>
        <p:nvSpPr>
          <p:cNvPr id="65541" name="Rectangle 2"/>
          <p:cNvSpPr>
            <a:spLocks noChangeArrowheads="1"/>
          </p:cNvSpPr>
          <p:nvPr/>
        </p:nvSpPr>
        <p:spPr bwMode="auto">
          <a:xfrm>
            <a:off x="177800" y="1503363"/>
            <a:ext cx="8648700" cy="3600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5538" name="Object 9"/>
          <p:cNvGraphicFramePr>
            <a:graphicFrameLocks noChangeAspect="1"/>
          </p:cNvGraphicFramePr>
          <p:nvPr/>
        </p:nvGraphicFramePr>
        <p:xfrm>
          <a:off x="152400" y="1295400"/>
          <a:ext cx="8699500" cy="3768725"/>
        </p:xfrm>
        <a:graphic>
          <a:graphicData uri="http://schemas.openxmlformats.org/presentationml/2006/ole">
            <p:oleObj spid="_x0000_s22530" name="Worksheet" r:id="rId4" imgW="6399720" imgH="2768040" progId="Excel.Sheet.8">
              <p:embed/>
            </p:oleObj>
          </a:graphicData>
        </a:graphic>
      </p:graphicFrame>
      <p:sp>
        <p:nvSpPr>
          <p:cNvPr id="65542" name="Oval 4"/>
          <p:cNvSpPr>
            <a:spLocks noChangeArrowheads="1"/>
          </p:cNvSpPr>
          <p:nvPr/>
        </p:nvSpPr>
        <p:spPr bwMode="auto">
          <a:xfrm>
            <a:off x="7092950" y="1503363"/>
            <a:ext cx="533400" cy="304800"/>
          </a:xfrm>
          <a:prstGeom prst="ellips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Oval 5"/>
          <p:cNvSpPr>
            <a:spLocks noChangeArrowheads="1"/>
          </p:cNvSpPr>
          <p:nvPr/>
        </p:nvSpPr>
        <p:spPr bwMode="auto">
          <a:xfrm>
            <a:off x="539750" y="4151313"/>
            <a:ext cx="533400" cy="304800"/>
          </a:xfrm>
          <a:prstGeom prst="ellips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Oval 6"/>
          <p:cNvSpPr>
            <a:spLocks noChangeArrowheads="1"/>
          </p:cNvSpPr>
          <p:nvPr/>
        </p:nvSpPr>
        <p:spPr bwMode="auto">
          <a:xfrm>
            <a:off x="6902450" y="4151313"/>
            <a:ext cx="1009650" cy="323850"/>
          </a:xfrm>
          <a:prstGeom prst="ellips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5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441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© Copyright Noria Corporation, used with permission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4343400" y="6429375"/>
            <a:ext cx="3810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B722F15D-2026-4D5F-9DA9-7C6C80C2A133}" type="slidenum">
              <a:rPr lang="en-US" smtClean="0"/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/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140450"/>
            <a:ext cx="2895600" cy="365125"/>
          </a:xfrm>
          <a:ln>
            <a:miter lim="800000"/>
            <a:headEnd/>
            <a:tailEnd/>
          </a:ln>
        </p:spPr>
        <p:txBody>
          <a:bodyPr rtlCol="0"/>
          <a:lstStyle/>
          <a:p>
            <a:pPr>
              <a:defRPr/>
            </a:pPr>
            <a:r>
              <a:rPr lang="en-US" dirty="0" smtClean="0"/>
              <a:t>Beach Filter Products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-1" y="6138863"/>
            <a:ext cx="2143125" cy="719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365423"/>
            <a:ext cx="4557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+mn-lt"/>
              </a:rPr>
              <a:t>Example: Improve moisture level from 500ppm to 100ppm</a:t>
            </a:r>
          </a:p>
          <a:p>
            <a:r>
              <a:rPr lang="en-US" sz="1400" dirty="0" smtClean="0">
                <a:sym typeface="Wingdings" pitchFamily="2" charset="2"/>
              </a:rPr>
              <a:t> </a:t>
            </a:r>
            <a:r>
              <a:rPr lang="en-US" sz="1400" dirty="0" smtClean="0"/>
              <a:t>Rolling element bearings get 2.3 times more service life</a:t>
            </a:r>
            <a:endParaRPr lang="en-US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3" name="Rectangle 15"/>
          <p:cNvSpPr>
            <a:spLocks noChangeArrowheads="1"/>
          </p:cNvSpPr>
          <p:nvPr/>
        </p:nvSpPr>
        <p:spPr bwMode="auto">
          <a:xfrm>
            <a:off x="625097" y="190500"/>
            <a:ext cx="8292808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en-US" sz="2800" b="1" dirty="0" smtClean="0">
                <a:latin typeface="+mn-lt"/>
                <a:cs typeface="+mn-cs"/>
              </a:rPr>
              <a:t>Beach: One-Stop Shop for Contamination Control</a:t>
            </a:r>
            <a:endParaRPr lang="en-US" sz="2800" b="1" dirty="0">
              <a:latin typeface="+mn-lt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71600" y="1070600"/>
          <a:ext cx="6248401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221014"/>
                <a:gridCol w="1598386"/>
                <a:gridCol w="1600201"/>
              </a:tblGrid>
              <a:tr h="37084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>
                          <a:solidFill>
                            <a:schemeClr val="bg1"/>
                          </a:solidFill>
                        </a:rPr>
                        <a:t>Lubrication Transformation </a:t>
                      </a:r>
                      <a:r>
                        <a:rPr lang="en-US" sz="1600" u="none" baseline="0" dirty="0" smtClean="0">
                          <a:solidFill>
                            <a:schemeClr val="bg1"/>
                          </a:solidFill>
                        </a:rPr>
                        <a:t>Services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3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u="sng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Quantify / Design</a:t>
                      </a:r>
                      <a:endParaRPr lang="en-US" sz="1600" b="0" u="non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Execute</a:t>
                      </a:r>
                      <a:endParaRPr lang="en-US" sz="1600" b="0" u="non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Educate</a:t>
                      </a:r>
                      <a:endParaRPr lang="en-US" sz="1600" b="0" u="non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Monitor</a:t>
                      </a:r>
                      <a:endParaRPr lang="en-US" sz="1600" b="0" u="non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</a:rPr>
                        <a:t>From the Outside – In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3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</a:rPr>
                        <a:t>From the Inside – Out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3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Standard Desiccant Breathers</a:t>
                      </a:r>
                      <a:endParaRPr lang="en-US" sz="1600" b="0" dirty="0" smtClean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smtClean="0"/>
                        <a:t>Portable Filtration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Specialty Breathers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Filter Carts &amp; Drum</a:t>
                      </a:r>
                      <a:r>
                        <a:rPr lang="en-US" sz="1600" baseline="0" dirty="0" smtClean="0"/>
                        <a:t> Filter Carts</a:t>
                      </a:r>
                      <a:endParaRPr lang="en-US" sz="1600" b="0" dirty="0" smtClean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Extreme Duty </a:t>
                      </a:r>
                      <a:r>
                        <a:rPr lang="en-US" sz="1600" baseline="0" dirty="0" smtClean="0"/>
                        <a:t>Breathers</a:t>
                      </a:r>
                      <a:endParaRPr lang="en-US" sz="1600" b="0" dirty="0" smtClean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Compact Filtration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Hybrid Breather-Aquaguard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®</a:t>
                      </a:r>
                      <a:endParaRPr lang="en-US" sz="1600" b="0" baseline="30000" dirty="0" smtClean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Dedicated Filtration: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Hybrid Breather-Aquaguard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®</a:t>
                      </a:r>
                      <a:r>
                        <a:rPr lang="en-US" sz="1600" baseline="30000" dirty="0" smtClean="0"/>
                        <a:t> </a:t>
                      </a:r>
                      <a:r>
                        <a:rPr lang="en-US" sz="1600" baseline="0" dirty="0" smtClean="0"/>
                        <a:t> V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Depth Filtration</a:t>
                      </a:r>
                      <a:endParaRPr lang="en-US" sz="1600" b="0" dirty="0" smtClean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Extended Series Breathers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Vacuum</a:t>
                      </a:r>
                      <a:r>
                        <a:rPr lang="en-US" sz="1400" baseline="0" dirty="0" smtClean="0"/>
                        <a:t> Dehydration &amp; Water Separation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Rebuildable Steel Breathers</a:t>
                      </a:r>
                      <a:endParaRPr lang="en-US" sz="1600" b="0" dirty="0" smtClean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Lubricant Manageme</a:t>
                      </a:r>
                      <a:r>
                        <a:rPr lang="en-US" sz="1600" baseline="0" dirty="0" smtClean="0"/>
                        <a:t>nt Systems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Non-Desiccant Breathers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Custom</a:t>
                      </a:r>
                      <a:r>
                        <a:rPr lang="en-US" sz="1600" baseline="0" dirty="0" smtClean="0"/>
                        <a:t> Filtration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Adapter Kits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Adapter Kits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</a:rPr>
                        <a:t>NEW</a:t>
                      </a:r>
                      <a:r>
                        <a:rPr lang="en-US" sz="1600" b="1" u="none" baseline="0" dirty="0" smtClean="0">
                          <a:solidFill>
                            <a:schemeClr val="bg1"/>
                          </a:solidFill>
                        </a:rPr>
                        <a:t> Products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3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u="sng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ISOLink Oil Transfer container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High Tech Pitcher for oil transfer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228599" y="6356350"/>
            <a:ext cx="5453743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Beach Filter Products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8EB3D-7797-4098-9CF7-7E0859273EE2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2" y="832305"/>
            <a:ext cx="1149927" cy="523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843" y="775155"/>
            <a:ext cx="1186044" cy="5288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7-Point Star 10"/>
          <p:cNvSpPr/>
          <p:nvPr/>
        </p:nvSpPr>
        <p:spPr>
          <a:xfrm>
            <a:off x="3048000" y="5562600"/>
            <a:ext cx="685800" cy="457200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/>
              <a:t>New</a:t>
            </a:r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678651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474</Words>
  <Application>Microsoft Office PowerPoint</Application>
  <PresentationFormat>On-screen Show (4:3)</PresentationFormat>
  <Paragraphs>90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Worksheet</vt:lpstr>
      <vt:lpstr>Contamination Control Solutions  Breather Filters  Oil Filtration</vt:lpstr>
      <vt:lpstr>Contamination Control Business Growing over 25%/Year</vt:lpstr>
      <vt:lpstr>Slide 3</vt:lpstr>
      <vt:lpstr>Slide 4</vt:lpstr>
      <vt:lpstr>Slide 5</vt:lpstr>
      <vt:lpstr>Slide 6</vt:lpstr>
    </vt:vector>
  </TitlesOfParts>
  <Company>Beach Filter Products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 Jones</dc:creator>
  <cp:lastModifiedBy>Charles Jones</cp:lastModifiedBy>
  <cp:revision>25</cp:revision>
  <dcterms:created xsi:type="dcterms:W3CDTF">2012-06-13T19:50:31Z</dcterms:created>
  <dcterms:modified xsi:type="dcterms:W3CDTF">2016-07-25T17:50:42Z</dcterms:modified>
</cp:coreProperties>
</file>